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jknpJ0T9M7ndiK2sOKjY/7fkO4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87AF5EE-2D53-4CF5-A256-22D54426BE1B}">
  <a:tblStyle styleId="{987AF5EE-2D53-4CF5-A256-22D54426BE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5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5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5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 sz="4900">
                <a:latin typeface="Cambria"/>
                <a:ea typeface="Cambria"/>
                <a:cs typeface="Cambria"/>
                <a:sym typeface="Cambria"/>
              </a:rPr>
              <a:t>Тақырып 7. Теодолит</a:t>
            </a:r>
            <a:endParaRPr sz="49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100">
                <a:latin typeface="Cambria"/>
                <a:ea typeface="Cambria"/>
                <a:cs typeface="Cambria"/>
                <a:sym typeface="Cambria"/>
              </a:rPr>
              <a:t>Көру дүрбісі</a:t>
            </a:r>
            <a:endParaRPr sz="4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2" name="Google Shape;152;p17"/>
          <p:cNvSpPr txBox="1"/>
          <p:nvPr>
            <p:ph idx="1" type="body"/>
          </p:nvPr>
        </p:nvSpPr>
        <p:spPr>
          <a:xfrm>
            <a:off x="838200" y="1825625"/>
            <a:ext cx="10515600" cy="24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>
                <a:latin typeface="Cambria"/>
                <a:ea typeface="Cambria"/>
                <a:cs typeface="Cambria"/>
                <a:sym typeface="Cambria"/>
              </a:rPr>
              <a:t>Көру дүрбісі алыстағы заттарды байқауға қызмет етеді. Сонымен қатар, ол объектінің өзін және құрылғының мақсатты нүктесін анық көруге мүмкіндік береді</a:t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>
                <a:latin typeface="Cambria"/>
                <a:ea typeface="Cambria"/>
                <a:cs typeface="Cambria"/>
                <a:sym typeface="Cambria"/>
              </a:rPr>
              <a:t>Кері бейнесі бар (астрономиялық) және тікелей бейнесі бар (жердегі) визуалды дүрбілер бар.</a:t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3" name="Google Shape;1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900">
                <a:latin typeface="Cambria"/>
                <a:ea typeface="Cambria"/>
                <a:cs typeface="Cambria"/>
                <a:sym typeface="Cambria"/>
              </a:rPr>
              <a:t>2Т30 теодолитінің көру дүрбісінің сұлбасы</a:t>
            </a:r>
            <a:endParaRPr sz="39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Вырезка экрана" id="159" name="Google Shape;159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716" y="1690688"/>
            <a:ext cx="8077121" cy="236061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/>
          <p:nvPr/>
        </p:nvSpPr>
        <p:spPr>
          <a:xfrm>
            <a:off x="718716" y="4051300"/>
            <a:ext cx="342148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– объектив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– фоку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стық</a:t>
            </a: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линза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–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жіптер торы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– окуляр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900">
                <a:latin typeface="Cambria"/>
                <a:ea typeface="Cambria"/>
                <a:cs typeface="Cambria"/>
                <a:sym typeface="Cambria"/>
              </a:rPr>
              <a:t>Жіптер торы</a:t>
            </a:r>
            <a:endParaRPr sz="39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Вырезка экрана" id="167" name="Google Shape;167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2599" y="1690688"/>
            <a:ext cx="7706801" cy="236253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/>
        </p:nvSpPr>
        <p:spPr>
          <a:xfrm>
            <a:off x="546100" y="4270785"/>
            <a:ext cx="1080770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Жіптер торы-көлденең және тік жіптері бар жұқа шыны диск. 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Жіптердің торлары қосымша қысқа штрихатрға ие. Мысалы, қашықтықты өлшеу үшін сантиметрлік бөлімдері бар рейкалармен бірге қызмет ететін қашықтық өлшегіш жіптер (жіп өлшегіш).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" name="Google Shape;16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900">
                <a:latin typeface="Cambria"/>
                <a:ea typeface="Cambria"/>
                <a:cs typeface="Cambria"/>
                <a:sym typeface="Cambria"/>
              </a:rPr>
              <a:t>Көлбеулік деңгейі мен компенсаторы</a:t>
            </a:r>
            <a:endParaRPr sz="39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5" name="Google Shape;175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Деңгейлер тік сызыққа қатысты құрылғылардың негізгі осьтерін бағыттауға арналған (оған параллель немесе перпендикуляр).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Ампуланың пішініне байланысты деңгейлер дөңгелек және цилиндрлік болып бөлінеді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6" name="Google Shape;17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Дөңгелек деңгей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Вырезка экрана" id="182" name="Google Shape;182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776" y="1335088"/>
            <a:ext cx="3792953" cy="209320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/>
          <p:nvPr/>
        </p:nvSpPr>
        <p:spPr>
          <a:xfrm>
            <a:off x="5527930" y="1838742"/>
            <a:ext cx="609600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Дөңгелек деңгейлер құрылғыны жұмыс жағдайына дөрекі, алдын-ала орнатуға қызмет етеді. Олардың дәлдігі көбінесе осьтерді дәл орнату үшін сол құрылғыда қолданылатын жұмыс цилиндрлік деңгейлерінің дәлдігінен едәуір төмен.</a:t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Шыны деңгейдегі ампуланың ішкі жағы сфералық бетке ие. Дөңгелек деңгейдің осі нөлдік нүкте арқылы нөлдік нүктедегі сфералық бетке қатысты жазықтыққа перпендикуляр өтетін тік сызық болып табылады.</a:t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3402" y="3581400"/>
            <a:ext cx="293370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Цилиндрлік деңгей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Вырезка экрана" id="191" name="Google Shape;191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90688"/>
            <a:ext cx="3477110" cy="1066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ырезка экрана" id="192" name="Google Shape;19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1210" y="1689390"/>
            <a:ext cx="3400900" cy="1000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ырезка экрана" id="193" name="Google Shape;19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9515" y="2757637"/>
            <a:ext cx="3905795" cy="383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33060" y="1689390"/>
            <a:ext cx="33528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100">
                <a:latin typeface="Cambria"/>
                <a:ea typeface="Cambria"/>
                <a:cs typeface="Cambria"/>
                <a:sym typeface="Cambria"/>
              </a:rPr>
              <a:t>Көлбеу бұрыш компенсаторы</a:t>
            </a:r>
            <a:endParaRPr sz="4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700">
                <a:latin typeface="Cambria"/>
                <a:ea typeface="Cambria"/>
                <a:cs typeface="Cambria"/>
                <a:sym typeface="Cambria"/>
              </a:rPr>
              <a:t>Қазіргі геодезиялық құрылғыларда (теодолиттер мен деңгейлер) цилиндрлік деңгейлерді алмастыратын көлбеу компенсаторлар көбірек қолданылады. Бұл жағдайда құрылғы тек дөңгелек деңгеймен немесе салыстырмалы түрде төмен дәлдіктің цилиндрлік деңгейімен жабдықталған.</a:t>
            </a:r>
            <a:endParaRPr sz="27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100">
                <a:latin typeface="Cambria"/>
                <a:ea typeface="Cambria"/>
                <a:cs typeface="Cambria"/>
                <a:sym typeface="Cambria"/>
              </a:rPr>
              <a:t>2Т30 теодолитінің сұлбасы</a:t>
            </a:r>
            <a:endParaRPr sz="41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Вырезка экрана" id="208" name="Google Shape;208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356" y="1470025"/>
            <a:ext cx="3927044" cy="457614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/>
          <p:nvPr/>
        </p:nvSpPr>
        <p:spPr>
          <a:xfrm>
            <a:off x="4611014" y="1470025"/>
            <a:ext cx="7352386" cy="449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ru-RU" sz="1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Теодолит 2Т30 – техни</a:t>
            </a:r>
            <a:r>
              <a:rPr lang="ru-RU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калық</a:t>
            </a:r>
            <a:r>
              <a:rPr i="0" lang="ru-RU" sz="1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1 - Көру дүрбісі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2- Дүрбіні қысу бұрандасы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3 - Дүрбіні тік жылжыту бұрандасы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4 - Алидаданы қысу бұрандасы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5 - Алидаданы жылжыту бұрандасы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0" name="Google Shape;21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Есеп беру микроскопының көрінісі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Вырезка экрана" id="216" name="Google Shape;216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1361" y="1690688"/>
            <a:ext cx="9869277" cy="346758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0"/>
          <p:cNvSpPr/>
          <p:nvPr/>
        </p:nvSpPr>
        <p:spPr>
          <a:xfrm>
            <a:off x="1161361" y="5377934"/>
            <a:ext cx="29738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ГК = 235</a:t>
            </a:r>
            <a:r>
              <a:rPr b="0" baseline="3000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47,5'; ВК =  - 4</a:t>
            </a:r>
            <a:r>
              <a:rPr b="0" baseline="3000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27,0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0"/>
          <p:cNvSpPr/>
          <p:nvPr/>
        </p:nvSpPr>
        <p:spPr>
          <a:xfrm>
            <a:off x="4818179" y="5377934"/>
            <a:ext cx="27334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ГК = 25</a:t>
            </a:r>
            <a:r>
              <a:rPr b="0" baseline="3000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22,6'; ВК = 7</a:t>
            </a:r>
            <a:r>
              <a:rPr b="0" baseline="3000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32,3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7982638" y="5377934"/>
            <a:ext cx="3048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ГК = 304</a:t>
            </a:r>
            <a:r>
              <a:rPr b="0" baseline="3000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23,6'; ВК = +2</a:t>
            </a:r>
            <a:r>
              <a:rPr b="0" baseline="3000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47,5'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Теодолитті центрлеу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6" name="Google Shape;226;p32"/>
          <p:cNvSpPr txBox="1"/>
          <p:nvPr>
            <p:ph idx="1" type="body"/>
          </p:nvPr>
        </p:nvSpPr>
        <p:spPr>
          <a:xfrm>
            <a:off x="838200" y="1825625"/>
            <a:ext cx="71374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>
                <a:latin typeface="Cambria"/>
                <a:ea typeface="Cambria"/>
                <a:cs typeface="Cambria"/>
                <a:sym typeface="Cambria"/>
              </a:rPr>
              <a:t>Центрлеу дегеніміз - оның тік айналу осінің өлшенген көлденең бұрыштың шыңымен үйлесуі.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Вырезка экрана" id="227" name="Google Shape;22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2366" y="1027906"/>
            <a:ext cx="3534268" cy="536332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Геодезиялық аспаптарды мақсаты бойынша жіктеу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" name="Google Shape;94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80">
                <a:latin typeface="Cambria"/>
                <a:ea typeface="Cambria"/>
                <a:cs typeface="Cambria"/>
                <a:sym typeface="Cambria"/>
              </a:rPr>
              <a:t>Мақсаты бойынша қазіргі уақытта құрылғылардың 7 тобы бар:</a:t>
            </a:r>
            <a:endParaRPr sz="2080">
              <a:latin typeface="Cambria"/>
              <a:ea typeface="Cambria"/>
              <a:cs typeface="Cambria"/>
              <a:sym typeface="Cambria"/>
            </a:endParaRPr>
          </a:p>
          <a:p>
            <a:pPr indent="-209550" lvl="0" marL="2286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80"/>
              <a:buFont typeface="Cambria"/>
              <a:buChar char="❖"/>
            </a:pPr>
            <a:r>
              <a:rPr lang="ru-RU" sz="2080">
                <a:latin typeface="Cambria"/>
                <a:ea typeface="Cambria"/>
                <a:cs typeface="Cambria"/>
                <a:sym typeface="Cambria"/>
              </a:rPr>
              <a:t>Көлденең және көлбеу бұрыштарды өлшеу үшін – теодолиттер;</a:t>
            </a:r>
            <a:endParaRPr sz="2080">
              <a:latin typeface="Cambria"/>
              <a:ea typeface="Cambria"/>
              <a:cs typeface="Cambria"/>
              <a:sym typeface="Cambria"/>
            </a:endParaRPr>
          </a:p>
          <a:p>
            <a:pPr indent="-209550" lvl="0" marL="2286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80"/>
              <a:buFont typeface="Cambria"/>
              <a:buChar char="❖"/>
            </a:pPr>
            <a:r>
              <a:rPr lang="ru-RU" sz="2080">
                <a:latin typeface="Cambria"/>
                <a:ea typeface="Cambria"/>
                <a:cs typeface="Cambria"/>
                <a:sym typeface="Cambria"/>
              </a:rPr>
              <a:t>Биіктік өсімшесін өлшеу үшін-нивелирлер;</a:t>
            </a:r>
            <a:endParaRPr sz="2080">
              <a:latin typeface="Cambria"/>
              <a:ea typeface="Cambria"/>
              <a:cs typeface="Cambria"/>
              <a:sym typeface="Cambria"/>
            </a:endParaRPr>
          </a:p>
          <a:p>
            <a:pPr indent="-209550" lvl="0" marL="2286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80"/>
              <a:buFont typeface="Cambria"/>
              <a:buChar char="❖"/>
            </a:pPr>
            <a:r>
              <a:rPr lang="ru-RU" sz="2080">
                <a:latin typeface="Cambria"/>
                <a:ea typeface="Cambria"/>
                <a:cs typeface="Cambria"/>
                <a:sym typeface="Cambria"/>
              </a:rPr>
              <a:t>Қашықтықты өлшеу үшін-қашықтық өлшегіштер;</a:t>
            </a:r>
            <a:endParaRPr sz="2080">
              <a:latin typeface="Cambria"/>
              <a:ea typeface="Cambria"/>
              <a:cs typeface="Cambria"/>
              <a:sym typeface="Cambria"/>
            </a:endParaRPr>
          </a:p>
          <a:p>
            <a:pPr indent="-209550" lvl="0" marL="2286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80"/>
              <a:buFont typeface="Cambria"/>
              <a:buChar char="❖"/>
            </a:pPr>
            <a:r>
              <a:rPr lang="ru-RU" sz="2080">
                <a:latin typeface="Cambria"/>
                <a:ea typeface="Cambria"/>
                <a:cs typeface="Cambria"/>
                <a:sym typeface="Cambria"/>
              </a:rPr>
              <a:t>Жоспарлы-биіктік топографиялық түсірілімдерді өндіру үшін – тахеометрлер</a:t>
            </a:r>
            <a:endParaRPr sz="2080">
              <a:latin typeface="Cambria"/>
              <a:ea typeface="Cambria"/>
              <a:cs typeface="Cambria"/>
              <a:sym typeface="Cambria"/>
            </a:endParaRPr>
          </a:p>
          <a:p>
            <a:pPr indent="-209550" lvl="0" marL="2286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80"/>
              <a:buFont typeface="Cambria"/>
              <a:buChar char="❖"/>
            </a:pPr>
            <a:r>
              <a:rPr lang="ru-RU" sz="2080">
                <a:latin typeface="Cambria"/>
                <a:ea typeface="Cambria"/>
                <a:cs typeface="Cambria"/>
                <a:sym typeface="Cambria"/>
              </a:rPr>
              <a:t>Жоспарлы-биіктік топографиялық түсірілімдерді (бұрыш сызу әдісі) өндіру үшін-кипрегельдер;</a:t>
            </a:r>
            <a:endParaRPr sz="2080">
              <a:latin typeface="Cambria"/>
              <a:ea typeface="Cambria"/>
              <a:cs typeface="Cambria"/>
              <a:sym typeface="Cambria"/>
            </a:endParaRPr>
          </a:p>
          <a:p>
            <a:pPr indent="-209550" lvl="0" marL="2286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80"/>
              <a:buFont typeface="Cambria"/>
              <a:buChar char="❖"/>
            </a:pPr>
            <a:r>
              <a:rPr lang="ru-RU" sz="2080">
                <a:latin typeface="Cambria"/>
                <a:ea typeface="Cambria"/>
                <a:cs typeface="Cambria"/>
                <a:sym typeface="Cambria"/>
              </a:rPr>
              <a:t>Қосымша керек-жарақтар (рейкалар, штативтер, оптикалық центрирлер, механикалық центрирлер, буссольдер және т. б.);</a:t>
            </a:r>
            <a:endParaRPr sz="2080">
              <a:latin typeface="Cambria"/>
              <a:ea typeface="Cambria"/>
              <a:cs typeface="Cambria"/>
              <a:sym typeface="Cambria"/>
            </a:endParaRPr>
          </a:p>
          <a:p>
            <a:pPr indent="-209550" lvl="0" marL="2286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80"/>
              <a:buFont typeface="Cambria"/>
              <a:buChar char="❖"/>
            </a:pPr>
            <a:r>
              <a:rPr lang="ru-RU" sz="2080">
                <a:latin typeface="Cambria"/>
                <a:ea typeface="Cambria"/>
                <a:cs typeface="Cambria"/>
                <a:sym typeface="Cambria"/>
              </a:rPr>
              <a:t>Қосалқы құралдар мен керек-жарақтар (эккерлер, планиметрлер, транспортирлер, тахографтар, координатометрлер, масштабты сызғыштар және т.б.).</a:t>
            </a:r>
            <a:endParaRPr sz="208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8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" name="Google Shape;95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100">
                <a:latin typeface="Cambria"/>
                <a:ea typeface="Cambria"/>
                <a:cs typeface="Cambria"/>
                <a:sym typeface="Cambria"/>
              </a:rPr>
              <a:t>Теодолитті көлденең жағдайға келтіру</a:t>
            </a:r>
            <a:endParaRPr sz="4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4" name="Google Shape;234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latin typeface="Cambria"/>
                <a:ea typeface="Cambria"/>
                <a:cs typeface="Cambria"/>
                <a:sym typeface="Cambria"/>
              </a:rPr>
              <a:t>Аспапты көлденең жағдайға келтіру - теодолиттің тік айналу осін тік күйге келтіру.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latin typeface="Cambria"/>
                <a:ea typeface="Cambria"/>
                <a:cs typeface="Cambria"/>
                <a:sym typeface="Cambria"/>
              </a:rPr>
              <a:t>Теодолиттің көкжиегін 2т30п төменде көрсетілген ретпен орындау ұсынылады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5" name="Google Shape;235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900">
                <a:latin typeface="Cambria"/>
                <a:ea typeface="Cambria"/>
                <a:cs typeface="Cambria"/>
                <a:sym typeface="Cambria"/>
              </a:rPr>
              <a:t>Көлденең жағдайға келтірудің кезеңдері</a:t>
            </a:r>
            <a:endParaRPr sz="39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Вырезка экрана" id="241" name="Google Shape;241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300" y="1964977"/>
            <a:ext cx="3191320" cy="3934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ырезка экрана" id="242" name="Google Shape;24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9740" y="2631820"/>
            <a:ext cx="2829320" cy="32675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ырезка экрана" id="243" name="Google Shape;243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51443" y="1669914"/>
            <a:ext cx="3096057" cy="482984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/>
          <p:nvPr/>
        </p:nvSpPr>
        <p:spPr>
          <a:xfrm>
            <a:off x="533400" y="555536"/>
            <a:ext cx="1104900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Цилиндрлік деңгейдің осін штативтің кез-келген екі аяғының бағыты бойынша орнатыңыз және олардың біреуінде жылжымалы жүйенің қысқышын босатып, мүмкін болса, деңгей көпіршігін ампуланың ортасына дәл келтіріңіз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Цилиндрлік деңгейдің осін штативтің үшінші аяғына бағытта орнатыңыз және оның ұзындығын өзгерту арқылы деңгей көпіршігін ампуланың ортасына келтіріңіз. Штативтің екі аяғы үшін 1-орынды тексеріңіз.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Деңгей осін тіректің кез-келген екі көтергіш бұрандасына орнатыңыз және осы бұрандаларды қарама-қарсы бағытта шамамен бірдей бұрышқа бұрап, көпіршікті ампуланың ортасына дәл келтіріңіз.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Деңгей осін тіректің үшінші көтергіш бұрандасына бағытта орнатыңыз (баған бөліктерінің симметриясы бойынша немесе ГК шкаласы бойынша санау бойынша) және осы бұранданы бұру арқылы деңгей көпіршігін дәл ампуланың ортасына келтіріңіз. 1-позицияны, содан кейін қайтадан 2-орынды тексеріп, қажет болған жағдайда көпіршіктің орнын түзетіңіз.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0" name="Google Shape;25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200">
                <a:latin typeface="Cambria"/>
                <a:ea typeface="Cambria"/>
                <a:cs typeface="Cambria"/>
                <a:sym typeface="Cambria"/>
              </a:rPr>
              <a:t>Геодезиялық аспаптарды дәлдігі бойынша жіктеу</a:t>
            </a:r>
            <a:endParaRPr sz="4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>
                <a:latin typeface="Cambria"/>
                <a:ea typeface="Cambria"/>
                <a:cs typeface="Cambria"/>
                <a:sym typeface="Cambria"/>
              </a:rPr>
              <a:t>Дәлдік бойынша тек теодолиттер, нивелирлер және қашықтық  өлшегіштер жіктеледі.</a:t>
            </a:r>
            <a:endParaRPr sz="27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>
                <a:latin typeface="Cambria"/>
                <a:ea typeface="Cambria"/>
                <a:cs typeface="Cambria"/>
                <a:sym typeface="Cambria"/>
              </a:rPr>
              <a:t>Олар бөлінеді:</a:t>
            </a:r>
            <a:endParaRPr sz="2700">
              <a:latin typeface="Cambria"/>
              <a:ea typeface="Cambria"/>
              <a:cs typeface="Cambria"/>
              <a:sym typeface="Cambria"/>
            </a:endParaRPr>
          </a:p>
          <a:p>
            <a:pPr indent="-40005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ambria"/>
              <a:buChar char="-"/>
            </a:pPr>
            <a:r>
              <a:rPr lang="ru-RU" sz="2700">
                <a:latin typeface="Cambria"/>
                <a:ea typeface="Cambria"/>
                <a:cs typeface="Cambria"/>
                <a:sym typeface="Cambria"/>
              </a:rPr>
              <a:t>жоғары дәлдікті;</a:t>
            </a:r>
            <a:endParaRPr sz="2700">
              <a:latin typeface="Cambria"/>
              <a:ea typeface="Cambria"/>
              <a:cs typeface="Cambria"/>
              <a:sym typeface="Cambria"/>
            </a:endParaRPr>
          </a:p>
          <a:p>
            <a:pPr indent="-40005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mbria"/>
              <a:buChar char="-"/>
            </a:pPr>
            <a:r>
              <a:rPr lang="ru-RU" sz="2700">
                <a:latin typeface="Cambria"/>
                <a:ea typeface="Cambria"/>
                <a:cs typeface="Cambria"/>
                <a:sym typeface="Cambria"/>
              </a:rPr>
              <a:t>дәл;</a:t>
            </a:r>
            <a:endParaRPr sz="2700">
              <a:latin typeface="Cambria"/>
              <a:ea typeface="Cambria"/>
              <a:cs typeface="Cambria"/>
              <a:sym typeface="Cambria"/>
            </a:endParaRPr>
          </a:p>
          <a:p>
            <a:pPr indent="-40005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mbria"/>
              <a:buChar char="-"/>
            </a:pPr>
            <a:r>
              <a:rPr lang="ru-RU" sz="2700">
                <a:latin typeface="Cambria"/>
                <a:ea typeface="Cambria"/>
                <a:cs typeface="Cambria"/>
                <a:sym typeface="Cambria"/>
              </a:rPr>
              <a:t>техникалық</a:t>
            </a:r>
            <a:endParaRPr sz="27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200">
                <a:latin typeface="Cambria"/>
                <a:ea typeface="Cambria"/>
                <a:cs typeface="Cambria"/>
                <a:sym typeface="Cambria"/>
              </a:rPr>
              <a:t>Тексеру және түзету</a:t>
            </a:r>
            <a:endParaRPr sz="4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" name="Google Shape;108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i="1" lang="ru-RU" sz="2600">
                <a:latin typeface="Cambria"/>
                <a:ea typeface="Cambria"/>
                <a:cs typeface="Cambria"/>
                <a:sym typeface="Cambria"/>
              </a:rPr>
              <a:t>Тексеру</a:t>
            </a:r>
            <a:r>
              <a:rPr lang="ru-RU" sz="2600">
                <a:latin typeface="Cambria"/>
                <a:ea typeface="Cambria"/>
                <a:cs typeface="Cambria"/>
                <a:sym typeface="Cambria"/>
              </a:rPr>
              <a:t>-құрылғыдағы оның сапалы жұмысын қамтамасыз ететін құрылымдық геометриялық қатынастардың сәйкестігін анықтау</a:t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-RU" sz="2600">
                <a:latin typeface="Cambria"/>
                <a:ea typeface="Cambria"/>
                <a:cs typeface="Cambria"/>
                <a:sym typeface="Cambria"/>
              </a:rPr>
              <a:t>Түзету</a:t>
            </a:r>
            <a:r>
              <a:rPr lang="ru-RU" sz="2600">
                <a:latin typeface="Cambria"/>
                <a:ea typeface="Cambria"/>
                <a:cs typeface="Cambria"/>
                <a:sym typeface="Cambria"/>
              </a:rPr>
              <a:t>-құрылғының сапалық жұмысына әсер етуі мүмкін геометриялық қатынастардың сәйкессіздігін жою, яғни, тексеру нәтижесінде құрылғының түйіндері мен бөлшектерінің геометриялық позициясында рұқсат етілмеген ауытқулар анықталған кезде ғана түзету жүзеге асырылады.</a:t>
            </a:r>
            <a:endParaRPr sz="26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" name="Google Shape;10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100">
                <a:latin typeface="Cambria"/>
                <a:ea typeface="Cambria"/>
                <a:cs typeface="Cambria"/>
                <a:sym typeface="Cambria"/>
              </a:rPr>
              <a:t>Теодолиттер</a:t>
            </a:r>
            <a:endParaRPr sz="4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Теодолит көлденең және тік бұрыштарды өлшеуге арналған аспап.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Теодолиттердің белгілеуіне Т әрпі және бір толық амалмен көлденең бұрышты өлшеудің орташа квадраттық қателігін көрсететін сан кіреді.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Теодолиттердің әртүрлі модификациялары олардың белгілеуінде негізгі белгілерден бұрын қосымша сандармен және негізгі белгілерден кейін әріптермен көрсетіледі.ф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6" name="Google Shape;1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700">
                <a:latin typeface="Cambria"/>
                <a:ea typeface="Cambria"/>
                <a:cs typeface="Cambria"/>
                <a:sym typeface="Cambria"/>
              </a:rPr>
              <a:t>Теодолиттердің дәлдігі бойынша топталуы</a:t>
            </a:r>
            <a:endParaRPr sz="37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Google Shape;122;p11"/>
          <p:cNvSpPr txBox="1"/>
          <p:nvPr/>
        </p:nvSpPr>
        <p:spPr>
          <a:xfrm>
            <a:off x="838200" y="3952173"/>
            <a:ext cx="10515600" cy="22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А-теодолит автоколлимациялық окулярмен жабдықталған (яғни объектіге бағытталған жарық шоғы аспабының оптикалық жүйесімен жұмыс істеуге болады);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К-тік шеңбер кезіндегі еңіс бұрышының компенсаторы бар конструкция;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П-тікелей бейнедегі көру дүрбісі;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Маркшейдерлік орындаудағы М-теодолит.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Мысалы: T5K, 2T5K, 3t2kp, T30M, 3t2ka және т. б.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Google Shape;12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4" name="Google Shape;124;p11"/>
          <p:cNvSpPr txBox="1"/>
          <p:nvPr/>
        </p:nvSpPr>
        <p:spPr>
          <a:xfrm>
            <a:off x="1419825" y="1714500"/>
            <a:ext cx="231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5" name="Google Shape;125;p11"/>
          <p:cNvGraphicFramePr/>
          <p:nvPr/>
        </p:nvGraphicFramePr>
        <p:xfrm>
          <a:off x="952500" y="159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{987AF5EE-2D53-4CF5-A256-22D54426BE1B}</a:tableStyleId>
              </a:tblPr>
              <a:tblGrid>
                <a:gridCol w="3429000"/>
                <a:gridCol w="3429000"/>
                <a:gridCol w="342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Аспап дәлдігінің классы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Орташа квадраттық қателігі</a:t>
                      </a:r>
                      <a:endParaRPr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Маркалар</a:t>
                      </a:r>
                      <a:endParaRPr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Жоғары дәлдікті</a:t>
                      </a:r>
                      <a:endParaRPr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0,5 - 1,0 секунд</a:t>
                      </a:r>
                      <a:endParaRPr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Т05, Т1</a:t>
                      </a:r>
                      <a:endParaRPr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Дәл</a:t>
                      </a:r>
                      <a:endParaRPr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2,0 - 4,0 секунд</a:t>
                      </a:r>
                      <a:endParaRPr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Т2, 2Т2, 3Т2КП</a:t>
                      </a:r>
                      <a:endParaRPr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Техникалық</a:t>
                      </a:r>
                      <a:endParaRPr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30,00 - 60,00 секунд</a:t>
                      </a:r>
                      <a:endParaRPr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Т30, 2Т30П, Т30М</a:t>
                      </a:r>
                      <a:endParaRPr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900">
                <a:latin typeface="Cambria"/>
                <a:ea typeface="Cambria"/>
                <a:cs typeface="Cambria"/>
                <a:sym typeface="Cambria"/>
              </a:rPr>
              <a:t>Көлденең және көлбеу бұрышты анықтау сұлбасы</a:t>
            </a:r>
            <a:endParaRPr sz="39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Вырезка экрана" id="131" name="Google Shape;131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6078" y="1690688"/>
            <a:ext cx="5274796" cy="458311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100">
                <a:latin typeface="Cambria"/>
                <a:ea typeface="Cambria"/>
                <a:cs typeface="Cambria"/>
                <a:sym typeface="Cambria"/>
              </a:rPr>
              <a:t>Теодолиттің принципиалды сұлбасы</a:t>
            </a:r>
            <a:endParaRPr sz="31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Вырезка экрана" id="138" name="Google Shape;138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2638" y="566115"/>
            <a:ext cx="5055561" cy="529493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5"/>
          <p:cNvSpPr txBox="1"/>
          <p:nvPr>
            <p:ph idx="2" type="body"/>
          </p:nvPr>
        </p:nvSpPr>
        <p:spPr>
          <a:xfrm>
            <a:off x="839800" y="2579775"/>
            <a:ext cx="4164000" cy="20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300">
                <a:latin typeface="Cambria"/>
                <a:ea typeface="Cambria"/>
                <a:cs typeface="Cambria"/>
                <a:sym typeface="Cambria"/>
              </a:rPr>
              <a:t>1-1-теодолиттің айналу осьі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300">
                <a:latin typeface="Cambria"/>
                <a:ea typeface="Cambria"/>
                <a:cs typeface="Cambria"/>
                <a:sym typeface="Cambria"/>
              </a:rPr>
              <a:t>2-2 тік шеңбердің осьі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300">
                <a:latin typeface="Cambria"/>
                <a:ea typeface="Cambria"/>
                <a:cs typeface="Cambria"/>
                <a:sym typeface="Cambria"/>
              </a:rPr>
              <a:t>3-3 көру дүрбісінің осьі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300">
                <a:latin typeface="Cambria"/>
                <a:ea typeface="Cambria"/>
                <a:cs typeface="Cambria"/>
                <a:sym typeface="Cambria"/>
              </a:rPr>
              <a:t>4-4 цилиндрлік деңгейдің осьі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100">
                <a:latin typeface="Cambria"/>
                <a:ea typeface="Cambria"/>
                <a:cs typeface="Cambria"/>
                <a:sym typeface="Cambria"/>
              </a:rPr>
              <a:t>Сұлбаның сипаттамасы</a:t>
            </a:r>
            <a:endParaRPr sz="4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" name="Google Shape;145;p16"/>
          <p:cNvSpPr txBox="1"/>
          <p:nvPr>
            <p:ph idx="1" type="body"/>
          </p:nvPr>
        </p:nvSpPr>
        <p:spPr>
          <a:xfrm>
            <a:off x="838200" y="1849846"/>
            <a:ext cx="10515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>
                <a:latin typeface="Cambria"/>
                <a:ea typeface="Cambria"/>
                <a:cs typeface="Cambria"/>
                <a:sym typeface="Cambria"/>
              </a:rPr>
              <a:t>1-1 осі теодолиттің айналу осі деп аталады. Өлшеу кезінде ол тік сызықтың бағыты бойынша тұру нүктесінде, яғни көлденең жазықтыққа перпендикуляр орналасуы керек. Бұл оське тік позицияны беру үшін 4-4 осі 1-1 осіне перпендикуляр болуы керек. Көлденең шеңбердің (ГК) жазықтығы 1-1 осіне перпендикуляр, сонымен қатар 4-4 деңгей осіне параллель болуы керек. 2-2 осі визуалды дүрбінің айналу осі деп аталады. 2-2 және 1-1 осьтері өзара перпендикуляр болуы керек, сонымен қатар 2-2 осі тік шеңбердің жазықтығына перпендикуляр болуы керек.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>
                <a:latin typeface="Cambria"/>
                <a:ea typeface="Cambria"/>
                <a:cs typeface="Cambria"/>
                <a:sym typeface="Cambria"/>
              </a:rPr>
              <a:t>Көру дүрбісінің 3-3 көру осі 2-2 осіне қатысты тік жазықтықта (жоғары-төмен) жылжи алады. 2-2 және 3-3 осьтері перпендикуляр болуы керек.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6" name="Google Shape;14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